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5" r:id="rId3"/>
    <p:sldId id="258" r:id="rId4"/>
    <p:sldId id="260" r:id="rId5"/>
    <p:sldId id="261" r:id="rId6"/>
    <p:sldId id="263" r:id="rId7"/>
    <p:sldId id="257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3C19C0-AE91-4063-A7CD-BF90A48EA990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ABBF27-1F66-4975-9CE8-60FD8A188D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E:\&#25945;&#26448;&#25945;&#27861;\%5b&#36208;&#36817;&#28246;&#27850;%20HQ%5d%2049%20-%20&#22823;&#26126;&#28246;.mp4" TargetMode="Externa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136904" cy="2808312"/>
          </a:xfrm>
        </p:spPr>
        <p:txBody>
          <a:bodyPr/>
          <a:lstStyle/>
          <a:p>
            <a:r>
              <a:rPr lang="zh-TW" altLang="en-US" b="1" dirty="0" smtClean="0"/>
              <a:t>教學演示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800" b="1" dirty="0" smtClean="0"/>
              <a:t>國二南一   第六課   大明湖</a:t>
            </a:r>
            <a:endParaRPr lang="zh-TW" alt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270576" cy="3168352"/>
          </a:xfrm>
          <a:ln w="28575">
            <a:solidFill>
              <a:schemeClr val="accent2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accent5">
                    <a:lumMod val="50000"/>
                  </a:schemeClr>
                </a:solidFill>
              </a:rPr>
              <a:t>演示者：趙文汝</a:t>
            </a:r>
            <a:endParaRPr lang="en-US" altLang="zh-TW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zh-TW" altLang="en-US" sz="3200" dirty="0" smtClean="0">
                <a:solidFill>
                  <a:schemeClr val="accent5">
                    <a:lumMod val="50000"/>
                  </a:schemeClr>
                </a:solidFill>
              </a:rPr>
              <a:t>演</a:t>
            </a:r>
            <a:r>
              <a:rPr lang="zh-TW" altLang="en-US" sz="3200" dirty="0">
                <a:solidFill>
                  <a:schemeClr val="accent5">
                    <a:lumMod val="50000"/>
                  </a:schemeClr>
                </a:solidFill>
              </a:rPr>
              <a:t>示流</a:t>
            </a:r>
            <a:r>
              <a:rPr lang="zh-TW" altLang="en-US" sz="3200" dirty="0" smtClean="0">
                <a:solidFill>
                  <a:schemeClr val="accent5">
                    <a:lumMod val="50000"/>
                  </a:schemeClr>
                </a:solidFill>
              </a:rPr>
              <a:t>程：</a:t>
            </a:r>
            <a:endParaRPr lang="en-US" altLang="zh-TW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zh-TW" altLang="en-US" sz="3200" dirty="0" smtClean="0">
                <a:solidFill>
                  <a:schemeClr val="accent5">
                    <a:lumMod val="50000"/>
                  </a:schemeClr>
                </a:solidFill>
              </a:rPr>
              <a:t>引起</a:t>
            </a:r>
            <a:r>
              <a:rPr lang="zh-TW" altLang="en-US" sz="3200" dirty="0">
                <a:solidFill>
                  <a:schemeClr val="accent5">
                    <a:lumMod val="50000"/>
                  </a:schemeClr>
                </a:solidFill>
              </a:rPr>
              <a:t>動機</a:t>
            </a:r>
            <a:r>
              <a:rPr lang="zh-TW" altLang="en-US" sz="3200" dirty="0" smtClean="0">
                <a:solidFill>
                  <a:schemeClr val="accent5">
                    <a:lumMod val="50000"/>
                  </a:schemeClr>
                </a:solidFill>
              </a:rPr>
              <a:t>：作者　題解　短片</a:t>
            </a:r>
            <a:endParaRPr lang="en-US" altLang="zh-TW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zh-TW" altLang="en-US" sz="3200" dirty="0">
                <a:solidFill>
                  <a:schemeClr val="accent5">
                    <a:lumMod val="50000"/>
                  </a:schemeClr>
                </a:solidFill>
              </a:rPr>
              <a:t>揭示教學要</a:t>
            </a:r>
            <a:r>
              <a:rPr lang="zh-TW" altLang="en-US" sz="3200" dirty="0" smtClean="0">
                <a:solidFill>
                  <a:schemeClr val="accent5">
                    <a:lumMod val="50000"/>
                  </a:schemeClr>
                </a:solidFill>
              </a:rPr>
              <a:t>點</a:t>
            </a:r>
            <a:endParaRPr lang="en-US" altLang="zh-TW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zh-TW" altLang="en-US" sz="3200" dirty="0" smtClean="0">
                <a:solidFill>
                  <a:schemeClr val="accent5">
                    <a:lumMod val="50000"/>
                  </a:schemeClr>
                </a:solidFill>
              </a:rPr>
              <a:t>作業：學習單</a:t>
            </a:r>
            <a:endParaRPr lang="en-US" altLang="zh-TW" sz="3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5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92888" cy="1840235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chemeClr val="tx1"/>
                </a:solidFill>
              </a:rPr>
              <a:t>第六課－大明湖</a:t>
            </a:r>
            <a:endParaRPr lang="zh-TW" altLang="en-US" sz="88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27584" y="3501008"/>
            <a:ext cx="2841575" cy="96237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tx1"/>
                </a:solidFill>
              </a:rPr>
              <a:t>作者：劉鶚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52270"/>
            <a:ext cx="4392488" cy="34839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63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2" y="476673"/>
            <a:ext cx="5760640" cy="7920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532208"/>
            <a:ext cx="5688632" cy="825299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3">
                    <a:lumMod val="50000"/>
                  </a:schemeClr>
                </a:solidFill>
              </a:rPr>
              <a:t>作　者：</a:t>
            </a:r>
            <a:endParaRPr lang="zh-TW" alt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587075"/>
              </p:ext>
            </p:extLst>
          </p:nvPr>
        </p:nvGraphicFramePr>
        <p:xfrm>
          <a:off x="351772" y="1484784"/>
          <a:ext cx="8324684" cy="48965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6431"/>
                <a:gridCol w="6268253"/>
              </a:tblGrid>
              <a:tr h="612068"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en-US" sz="2800" smtClean="0"/>
                        <a:t>朝　代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清朝</a:t>
                      </a:r>
                      <a:endParaRPr lang="zh-TW" altLang="en-US" sz="28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出生地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江蘇</a:t>
                      </a:r>
                      <a:r>
                        <a:rPr lang="zh-TW" altLang="en-US" sz="2800" dirty="0" smtClean="0"/>
                        <a:t>單徒縣</a:t>
                      </a:r>
                      <a:r>
                        <a:rPr lang="zh-TW" altLang="en-US" sz="2800" dirty="0" smtClean="0"/>
                        <a:t>　洪都</a:t>
                      </a:r>
                      <a:endParaRPr lang="zh-TW" altLang="en-US" sz="28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姓名　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劉鶚　</a:t>
                      </a:r>
                      <a:endParaRPr lang="zh-TW" altLang="en-US" sz="28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字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鐵雲</a:t>
                      </a:r>
                      <a:endParaRPr lang="zh-TW" altLang="en-US" sz="28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筆名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洪都百鍊生</a:t>
                      </a:r>
                      <a:endParaRPr lang="zh-TW" altLang="en-US" sz="2800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專長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精通算術　醫學　地理　水利</a:t>
                      </a:r>
                      <a:endParaRPr lang="en-US" altLang="zh-TW" sz="2800" dirty="0" smtClean="0"/>
                    </a:p>
                    <a:p>
                      <a:r>
                        <a:rPr lang="zh-TW" altLang="en-US" sz="2800" dirty="0" smtClean="0"/>
                        <a:t>寫小說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495270" y="2060849"/>
            <a:ext cx="1068618" cy="56328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4565995" y="2761358"/>
            <a:ext cx="942109" cy="45161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2437803" y="3360582"/>
            <a:ext cx="1224136" cy="42845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2425641" y="3939877"/>
            <a:ext cx="1224136" cy="430856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Rectangle 10"/>
          <p:cNvSpPr/>
          <p:nvPr/>
        </p:nvSpPr>
        <p:spPr>
          <a:xfrm>
            <a:off x="2437803" y="4509120"/>
            <a:ext cx="1944216" cy="57606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4211960" y="5157192"/>
            <a:ext cx="1116124" cy="43204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2905855" y="5595098"/>
            <a:ext cx="1008112" cy="43204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14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1" y="476673"/>
            <a:ext cx="5760640" cy="7920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5461" y="476673"/>
            <a:ext cx="4846659" cy="825299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3">
                    <a:lumMod val="50000"/>
                  </a:schemeClr>
                </a:solidFill>
              </a:rPr>
              <a:t>三  本  著  作</a:t>
            </a:r>
            <a:r>
              <a:rPr lang="zh-TW" altLang="en-US" sz="4400" b="1" dirty="0" smtClean="0">
                <a:solidFill>
                  <a:schemeClr val="accent3">
                    <a:lumMod val="50000"/>
                  </a:schemeClr>
                </a:solidFill>
              </a:rPr>
              <a:t>：</a:t>
            </a:r>
            <a:endParaRPr lang="zh-TW" alt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188289"/>
              </p:ext>
            </p:extLst>
          </p:nvPr>
        </p:nvGraphicFramePr>
        <p:xfrm>
          <a:off x="179512" y="1484784"/>
          <a:ext cx="8784976" cy="48469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2248"/>
                <a:gridCol w="6552728"/>
              </a:tblGrid>
              <a:tr h="748023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鐵雲藏龜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中國第一本研究</a:t>
                      </a:r>
                      <a:r>
                        <a:rPr lang="en-US" altLang="zh-TW" sz="2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甲骨文</a:t>
                      </a:r>
                      <a:r>
                        <a:rPr lang="en-US" altLang="zh-TW" sz="2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的專書</a:t>
                      </a:r>
                      <a:endParaRPr lang="zh-TW" altLang="en-US" sz="2800" dirty="0"/>
                    </a:p>
                  </a:txBody>
                  <a:tcPr/>
                </a:tc>
              </a:tr>
              <a:tr h="321241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老殘遊記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遊記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形式寫成的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章回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小說</a:t>
                      </a:r>
                      <a:endParaRPr lang="en-US" altLang="zh-TW" sz="2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2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類別為   遊記小說   及   諷刺小說</a:t>
                      </a:r>
                      <a:endParaRPr lang="en-US" altLang="zh-TW" sz="2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2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晚清四大    譴責    小說之一</a:t>
                      </a:r>
                      <a:endParaRPr lang="en-US" altLang="zh-TW" sz="2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2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sz="2800" u="none" dirty="0"/>
                    </a:p>
                  </a:txBody>
                  <a:tcPr/>
                </a:tc>
              </a:tr>
              <a:tr h="886544">
                <a:tc gridSpan="2">
                  <a:txBody>
                    <a:bodyPr/>
                    <a:lstStyle/>
                    <a:p>
                      <a:r>
                        <a:rPr lang="zh-TW" altLang="en-US" sz="2800" dirty="0" smtClean="0"/>
                        <a:t>歷代黃河變遷圖考</a:t>
                      </a:r>
                      <a:endParaRPr lang="en-US" altLang="zh-TW" sz="2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altLang="zh-TW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292080" y="1497560"/>
            <a:ext cx="1224136" cy="56328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Rectangle 15"/>
          <p:cNvSpPr/>
          <p:nvPr/>
        </p:nvSpPr>
        <p:spPr>
          <a:xfrm>
            <a:off x="2915816" y="2232732"/>
            <a:ext cx="1224136" cy="56328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Rectangle 16"/>
          <p:cNvSpPr/>
          <p:nvPr/>
        </p:nvSpPr>
        <p:spPr>
          <a:xfrm>
            <a:off x="6029106" y="2213249"/>
            <a:ext cx="1135182" cy="56328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Rectangle 17"/>
          <p:cNvSpPr/>
          <p:nvPr/>
        </p:nvSpPr>
        <p:spPr>
          <a:xfrm>
            <a:off x="3733144" y="3068960"/>
            <a:ext cx="1702951" cy="56328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Rectangle 20"/>
          <p:cNvSpPr/>
          <p:nvPr/>
        </p:nvSpPr>
        <p:spPr>
          <a:xfrm>
            <a:off x="6070313" y="3068960"/>
            <a:ext cx="1702951" cy="56328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Rectangle 21"/>
          <p:cNvSpPr/>
          <p:nvPr/>
        </p:nvSpPr>
        <p:spPr>
          <a:xfrm>
            <a:off x="3995937" y="3861048"/>
            <a:ext cx="1440158" cy="56328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4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2" y="476673"/>
            <a:ext cx="5760640" cy="7920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532208"/>
            <a:ext cx="5688632" cy="825299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3">
                    <a:lumMod val="50000"/>
                  </a:schemeClr>
                </a:solidFill>
              </a:rPr>
              <a:t>老  殘  遊  記</a:t>
            </a:r>
            <a:endParaRPr lang="zh-TW" alt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70425"/>
              </p:ext>
            </p:extLst>
          </p:nvPr>
        </p:nvGraphicFramePr>
        <p:xfrm>
          <a:off x="214714" y="1561079"/>
          <a:ext cx="8714571" cy="49685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1731"/>
                <a:gridCol w="6912840"/>
              </a:tblGrid>
              <a:tr h="77724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27648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主　角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姓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鐵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，名</a:t>
                      </a:r>
                      <a:r>
                        <a:rPr lang="zh-TW" altLang="en-US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英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，別號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老殘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zh-TW" altLang="zh-TW" sz="2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sz="2800" dirty="0"/>
                    </a:p>
                  </a:txBody>
                  <a:tcPr/>
                </a:tc>
              </a:tr>
              <a:tr h="3063654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內　容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作者藉老殘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行醫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各地，記述所見所聞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揭發當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時吏治黑暗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反應清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末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民生疾苦</a:t>
                      </a:r>
                      <a:r>
                        <a:rPr lang="en-US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及</a:t>
                      </a: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國家政治內外情勢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620024" y="2368335"/>
            <a:ext cx="612068" cy="443171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Rectangle 14"/>
          <p:cNvSpPr/>
          <p:nvPr/>
        </p:nvSpPr>
        <p:spPr>
          <a:xfrm>
            <a:off x="4263752" y="2393886"/>
            <a:ext cx="648072" cy="46050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Rectangle 15"/>
          <p:cNvSpPr/>
          <p:nvPr/>
        </p:nvSpPr>
        <p:spPr>
          <a:xfrm>
            <a:off x="6372200" y="2384476"/>
            <a:ext cx="892340" cy="41089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41618" y="3634465"/>
            <a:ext cx="892340" cy="41089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9" name="Rectangle 18"/>
          <p:cNvSpPr/>
          <p:nvPr/>
        </p:nvSpPr>
        <p:spPr>
          <a:xfrm>
            <a:off x="3826857" y="4874562"/>
            <a:ext cx="1490286" cy="49347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157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2" y="476673"/>
            <a:ext cx="5760640" cy="7920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532208"/>
            <a:ext cx="5688632" cy="825299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3">
                    <a:lumMod val="50000"/>
                  </a:schemeClr>
                </a:solidFill>
              </a:rPr>
              <a:t>大　明　湖</a:t>
            </a:r>
            <a:endParaRPr lang="zh-TW" alt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8324684" cy="4524315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體裁：</a:t>
            </a:r>
            <a:r>
              <a:rPr lang="zh-TW" altLang="en-US" sz="3600" dirty="0" smtClean="0">
                <a:solidFill>
                  <a:schemeClr val="accent5">
                    <a:lumMod val="75000"/>
                  </a:schemeClr>
                </a:solidFill>
              </a:rPr>
              <a:t>章回白話小說</a:t>
            </a:r>
            <a:endParaRPr lang="en-US" altLang="zh-TW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altLang="zh-TW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chemeClr val="accent5">
                    <a:lumMod val="75000"/>
                  </a:schemeClr>
                </a:solidFill>
              </a:rPr>
              <a:t>文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體：</a:t>
            </a:r>
            <a:r>
              <a:rPr lang="zh-TW" altLang="en-US" sz="3600" dirty="0" smtClean="0">
                <a:solidFill>
                  <a:schemeClr val="accent5">
                    <a:lumMod val="75000"/>
                  </a:schemeClr>
                </a:solidFill>
              </a:rPr>
              <a:t>記敘文（順敘法），記遊</a:t>
            </a:r>
            <a:endParaRPr lang="en-US" altLang="zh-TW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altLang="zh-TW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chemeClr val="accent5">
                    <a:lumMod val="75000"/>
                  </a:schemeClr>
                </a:solidFill>
              </a:rPr>
              <a:t>立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場：</a:t>
            </a:r>
            <a:r>
              <a:rPr lang="zh-TW" altLang="en-US" sz="3600" dirty="0" smtClean="0">
                <a:solidFill>
                  <a:schemeClr val="accent5">
                    <a:lumMod val="75000"/>
                  </a:schemeClr>
                </a:solidFill>
              </a:rPr>
              <a:t>第三人稱</a:t>
            </a:r>
            <a:endParaRPr lang="en-US" altLang="zh-TW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altLang="zh-TW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chemeClr val="accent5">
                    <a:lumMod val="75000"/>
                  </a:schemeClr>
                </a:solidFill>
              </a:rPr>
              <a:t>主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旨：</a:t>
            </a:r>
            <a:r>
              <a:rPr lang="zh-TW" altLang="en-US" sz="3600" dirty="0" smtClean="0">
                <a:solidFill>
                  <a:schemeClr val="accent5">
                    <a:lumMod val="75000"/>
                  </a:schemeClr>
                </a:solidFill>
              </a:rPr>
              <a:t>老殘遊大明湖經過及湖光山色</a:t>
            </a:r>
            <a:endParaRPr lang="en-US" altLang="zh-TW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zh-TW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764704"/>
            <a:ext cx="2139696" cy="1261872"/>
          </a:xfrm>
        </p:spPr>
        <p:txBody>
          <a:bodyPr/>
          <a:lstStyle/>
          <a:p>
            <a:r>
              <a:rPr lang="zh-TW" altLang="en-US" sz="3600" dirty="0" smtClean="0"/>
              <a:t>大明湖　短片</a:t>
            </a:r>
            <a:endParaRPr lang="zh-TW" altLang="en-US" sz="3600" dirty="0"/>
          </a:p>
        </p:txBody>
      </p:sp>
      <p:pic>
        <p:nvPicPr>
          <p:cNvPr id="10" name="Content Placeholder 9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74" b="100000" l="8000" r="90000">
                        <a14:foregroundMark x1="40667" y1="89305" x2="31000" y2="83422"/>
                        <a14:foregroundMark x1="44333" y1="93583" x2="45667" y2="98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340768"/>
            <a:ext cx="4968552" cy="3960440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251520" y="2348881"/>
            <a:ext cx="2417385" cy="3672408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仔細看看，影片中的大明湖，給你什麼樣的感受呢？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2447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9399">
            <a:off x="157946" y="1809403"/>
            <a:ext cx="2592288" cy="374441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67744" y="521099"/>
            <a:ext cx="5400600" cy="1383432"/>
          </a:xfrm>
        </p:spPr>
        <p:txBody>
          <a:bodyPr>
            <a:normAutofit/>
          </a:bodyPr>
          <a:lstStyle/>
          <a:p>
            <a:r>
              <a:rPr lang="zh-TW" altLang="en-US" sz="4400" b="1" dirty="0" smtClean="0"/>
              <a:t>課後：學習單</a:t>
            </a:r>
            <a:endParaRPr lang="zh-TW" alt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43735" y="2191397"/>
            <a:ext cx="600948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2800" dirty="0" smtClean="0"/>
              <a:t>請閱讀課文，並畫出老殘遊大明湖的經過順序（課本７５頁），如果可以添加色彩，就更棒囉！</a:t>
            </a:r>
            <a:endParaRPr lang="en-US" altLang="zh-TW" sz="2800" dirty="0" smtClean="0"/>
          </a:p>
          <a:p>
            <a:pPr marL="342900" indent="-342900">
              <a:buFont typeface="+mj-lt"/>
              <a:buAutoNum type="arabicPeriod"/>
            </a:pPr>
            <a:endParaRPr lang="en-US" altLang="zh-TW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zh-TW" altLang="en-US" sz="2800" dirty="0"/>
              <a:t>請找出課文中</a:t>
            </a:r>
            <a:r>
              <a:rPr lang="zh-TW" altLang="en-US" sz="2800" dirty="0" smtClean="0"/>
              <a:t>的三副對聯，以及它們出現的地點（課文預習）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pPr marL="342900" indent="-34290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660607" y="1904531"/>
            <a:ext cx="6120680" cy="36724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0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377</TotalTime>
  <Words>331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教學演示  國二南一   第六課   大明湖</vt:lpstr>
      <vt:lpstr>第六課－大明湖</vt:lpstr>
      <vt:lpstr>作　者：</vt:lpstr>
      <vt:lpstr>三  本  著  作：</vt:lpstr>
      <vt:lpstr>老  殘  遊  記</vt:lpstr>
      <vt:lpstr>大　明　湖</vt:lpstr>
      <vt:lpstr>大明湖　短片</vt:lpstr>
      <vt:lpstr>課後：學習單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Whitney</cp:lastModifiedBy>
  <cp:revision>23</cp:revision>
  <dcterms:created xsi:type="dcterms:W3CDTF">2014-12-09T16:27:00Z</dcterms:created>
  <dcterms:modified xsi:type="dcterms:W3CDTF">2014-12-31T06:06:32Z</dcterms:modified>
</cp:coreProperties>
</file>