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9999FF"/>
    <a:srgbClr val="0099FF"/>
    <a:srgbClr val="6666FF"/>
    <a:srgbClr val="E57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E5E7F-C241-4B89-A036-64E0BF120A60}" type="datetimeFigureOut">
              <a:rPr lang="zh-TW" altLang="en-US" smtClean="0"/>
              <a:t>2016/1/6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169-F665-4684-A472-6B0DC775BEFD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E5E7F-C241-4B89-A036-64E0BF120A60}" type="datetimeFigureOut">
              <a:rPr lang="zh-TW" altLang="en-US" smtClean="0"/>
              <a:t>2016/1/6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169-F665-4684-A472-6B0DC775BEF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E5E7F-C241-4B89-A036-64E0BF120A60}" type="datetimeFigureOut">
              <a:rPr lang="zh-TW" altLang="en-US" smtClean="0"/>
              <a:t>2016/1/6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169-F665-4684-A472-6B0DC775BEF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E5E7F-C241-4B89-A036-64E0BF120A60}" type="datetimeFigureOut">
              <a:rPr lang="zh-TW" altLang="en-US" smtClean="0"/>
              <a:t>2016/1/6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169-F665-4684-A472-6B0DC775BEF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E5E7F-C241-4B89-A036-64E0BF120A60}" type="datetimeFigureOut">
              <a:rPr lang="zh-TW" altLang="en-US" smtClean="0"/>
              <a:t>2016/1/6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169-F665-4684-A472-6B0DC775BEFD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E5E7F-C241-4B89-A036-64E0BF120A60}" type="datetimeFigureOut">
              <a:rPr lang="zh-TW" altLang="en-US" smtClean="0"/>
              <a:t>2016/1/6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169-F665-4684-A472-6B0DC775BEF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E5E7F-C241-4B89-A036-64E0BF120A60}" type="datetimeFigureOut">
              <a:rPr lang="zh-TW" altLang="en-US" smtClean="0"/>
              <a:t>2016/1/6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169-F665-4684-A472-6B0DC775BEFD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E5E7F-C241-4B89-A036-64E0BF120A60}" type="datetimeFigureOut">
              <a:rPr lang="zh-TW" altLang="en-US" smtClean="0"/>
              <a:t>2016/1/6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169-F665-4684-A472-6B0DC775BEF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E5E7F-C241-4B89-A036-64E0BF120A60}" type="datetimeFigureOut">
              <a:rPr lang="zh-TW" altLang="en-US" smtClean="0"/>
              <a:t>2016/1/6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169-F665-4684-A472-6B0DC775BEF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E5E7F-C241-4B89-A036-64E0BF120A60}" type="datetimeFigureOut">
              <a:rPr lang="zh-TW" altLang="en-US" smtClean="0"/>
              <a:t>2016/1/6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169-F665-4684-A472-6B0DC775BEFD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TW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E5E7F-C241-4B89-A036-64E0BF120A60}" type="datetimeFigureOut">
              <a:rPr lang="zh-TW" altLang="en-US" smtClean="0"/>
              <a:t>2016/1/6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169-F665-4684-A472-6B0DC775BEF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E4E5E7F-C241-4B89-A036-64E0BF120A60}" type="datetimeFigureOut">
              <a:rPr lang="zh-TW" altLang="en-US" smtClean="0"/>
              <a:t>2016/1/6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DA6A169-F665-4684-A472-6B0DC775BEF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&#25945;&#32946;&#34892;&#21205;&#30740;&#31350;-&#25945;&#23416;&#21839;&#21367;(&#26368;&#32066;&#29256;).pdf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&#36039;&#35338;&#31185;&#25216;&#34701;&#20837;&#25945;&#23416;&#21839;&#21367;&#65288;&#38283;&#25918;&#24335;&#22238;&#25033;&#65289;.docx" TargetMode="External"/><Relationship Id="rId2" Type="http://schemas.openxmlformats.org/officeDocument/2006/relationships/hyperlink" Target="&#25976;&#25818;&#36681;&#25563;&#22294;&#34920;.docx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&#34892;&#21205;&#31574;&#30053;&#21644;&#25945;&#26696;&#35373;&#35336;.doc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704856" cy="1800200"/>
          </a:xfrm>
        </p:spPr>
        <p:txBody>
          <a:bodyPr>
            <a:noAutofit/>
          </a:bodyPr>
          <a:lstStyle/>
          <a:p>
            <a:r>
              <a:rPr lang="zh-TW" altLang="en-US" sz="4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教育行動研究</a:t>
            </a:r>
            <a:r>
              <a:rPr lang="en-US" altLang="zh-TW" sz="4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-A</a:t>
            </a:r>
            <a:r>
              <a:rPr lang="zh-TW" altLang="en-US" sz="4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組報</a:t>
            </a:r>
            <a:r>
              <a:rPr lang="zh-TW" altLang="en-US" sz="4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告</a:t>
            </a:r>
            <a:endParaRPr lang="zh-TW" altLang="en-US" sz="48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4293096"/>
            <a:ext cx="7632848" cy="1224136"/>
          </a:xfrm>
        </p:spPr>
        <p:txBody>
          <a:bodyPr>
            <a:noAutofit/>
          </a:bodyPr>
          <a:lstStyle/>
          <a:p>
            <a:pPr algn="l"/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組組員：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陳御仙／蕭秋蓉／蔡佩娟／陳雪玲／鄭媛真／趙文汝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4218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11560" y="764704"/>
            <a:ext cx="8026151" cy="3816423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E57B2B"/>
                </a:solidFill>
              </a:rPr>
              <a:t>題目：</a:t>
            </a:r>
            <a:r>
              <a:rPr lang="en-US" altLang="zh-TW" dirty="0" smtClean="0">
                <a:solidFill>
                  <a:srgbClr val="E57B2B"/>
                </a:solidFill>
              </a:rPr>
              <a:t/>
            </a:r>
            <a:br>
              <a:rPr lang="en-US" altLang="zh-TW" dirty="0" smtClean="0">
                <a:solidFill>
                  <a:srgbClr val="E57B2B"/>
                </a:solidFill>
              </a:rPr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>
                <a:solidFill>
                  <a:srgbClr val="FFFF00"/>
                </a:solidFill>
              </a:rPr>
              <a:t>藉由多</a:t>
            </a:r>
            <a:r>
              <a:rPr lang="zh-TW" altLang="en-US" dirty="0">
                <a:solidFill>
                  <a:srgbClr val="FFFF00"/>
                </a:solidFill>
              </a:rPr>
              <a:t>媒體的運用</a:t>
            </a:r>
            <a:r>
              <a:rPr lang="zh-TW" altLang="en-US" dirty="0" smtClean="0">
                <a:solidFill>
                  <a:srgbClr val="FFFF00"/>
                </a:solidFill>
              </a:rPr>
              <a:t>，能</a:t>
            </a:r>
            <a:r>
              <a:rPr lang="zh-TW" altLang="en-US" dirty="0">
                <a:solidFill>
                  <a:srgbClr val="FFFF00"/>
                </a:solidFill>
              </a:rPr>
              <a:t>否幫</a:t>
            </a:r>
            <a:r>
              <a:rPr lang="zh-TW" altLang="en-US" dirty="0" smtClean="0">
                <a:solidFill>
                  <a:srgbClr val="FFFF00"/>
                </a:solidFill>
              </a:rPr>
              <a:t>助高</a:t>
            </a:r>
            <a:r>
              <a:rPr lang="zh-TW" altLang="en-US" dirty="0">
                <a:solidFill>
                  <a:srgbClr val="FFFF00"/>
                </a:solidFill>
              </a:rPr>
              <a:t>職學</a:t>
            </a:r>
            <a:r>
              <a:rPr lang="zh-TW" altLang="en-US" dirty="0" smtClean="0">
                <a:solidFill>
                  <a:srgbClr val="FFFF00"/>
                </a:solidFill>
              </a:rPr>
              <a:t>生提升文</a:t>
            </a:r>
            <a:r>
              <a:rPr lang="zh-TW" altLang="en-US" dirty="0">
                <a:solidFill>
                  <a:srgbClr val="FFFF00"/>
                </a:solidFill>
              </a:rPr>
              <a:t>言文的理解</a:t>
            </a:r>
            <a:r>
              <a:rPr lang="zh-TW" altLang="en-US" dirty="0" smtClean="0">
                <a:solidFill>
                  <a:srgbClr val="FFFF00"/>
                </a:solidFill>
              </a:rPr>
              <a:t>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14795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90600"/>
          </a:xfrm>
        </p:spPr>
        <p:txBody>
          <a:bodyPr>
            <a:normAutofit/>
          </a:bodyPr>
          <a:lstStyle/>
          <a:p>
            <a:r>
              <a:rPr lang="zh-TW" altLang="en-US" sz="4400" b="1" dirty="0" smtClean="0"/>
              <a:t>研究目的及動機：</a:t>
            </a:r>
            <a:endParaRPr lang="zh-TW" altLang="en-US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2118257"/>
            <a:ext cx="7272808" cy="353943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3200" dirty="0" smtClean="0"/>
              <a:t>當前國文教育的發展</a:t>
            </a:r>
            <a:endParaRPr lang="en-US" altLang="zh-TW" sz="3200" dirty="0" smtClean="0"/>
          </a:p>
          <a:p>
            <a:endParaRPr lang="en-US" altLang="zh-TW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3200" dirty="0"/>
              <a:t>現今學</a:t>
            </a:r>
            <a:r>
              <a:rPr lang="zh-TW" altLang="en-US" sz="3200" dirty="0" smtClean="0"/>
              <a:t>生們的感官體驗</a:t>
            </a:r>
            <a:endParaRPr lang="en-US" altLang="zh-TW" sz="3200" dirty="0" smtClean="0"/>
          </a:p>
          <a:p>
            <a:endParaRPr lang="en-US" altLang="zh-TW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3200" dirty="0"/>
              <a:t>教師</a:t>
            </a:r>
            <a:r>
              <a:rPr lang="zh-TW" altLang="en-US" sz="3200" dirty="0" smtClean="0"/>
              <a:t>課</a:t>
            </a:r>
            <a:r>
              <a:rPr lang="zh-TW" altLang="en-US" sz="3200" dirty="0"/>
              <a:t>前與課後的準</a:t>
            </a:r>
            <a:r>
              <a:rPr lang="zh-TW" altLang="en-US" sz="3200" dirty="0" smtClean="0"/>
              <a:t>備</a:t>
            </a:r>
            <a:endParaRPr lang="en-US" altLang="zh-TW" sz="3200" dirty="0" smtClean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504201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文獻探討：</a:t>
            </a:r>
            <a:r>
              <a:rPr lang="zh-TW" altLang="en-US" dirty="0"/>
              <a:t>一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7544" y="2132856"/>
            <a:ext cx="8208912" cy="46166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400" dirty="0"/>
              <a:t>陳惠邦（</a:t>
            </a:r>
            <a:r>
              <a:rPr lang="en-US" altLang="zh-TW" sz="2400" dirty="0"/>
              <a:t>2006</a:t>
            </a:r>
            <a:r>
              <a:rPr lang="zh-TW" altLang="en-US" sz="2400" dirty="0"/>
              <a:t>）。互動白板導入教室教學的現況與思考</a:t>
            </a:r>
            <a:r>
              <a:rPr lang="zh-TW" altLang="en-US" sz="2400" dirty="0" smtClean="0"/>
              <a:t>。</a:t>
            </a:r>
            <a:endParaRPr lang="zh-TW" alt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7544" y="3356992"/>
            <a:ext cx="8208912" cy="83099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400" dirty="0"/>
              <a:t>林曉微</a:t>
            </a:r>
            <a:r>
              <a:rPr lang="en-US" altLang="zh-TW" sz="2400" dirty="0"/>
              <a:t>(2015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。</a:t>
            </a:r>
            <a:r>
              <a:rPr lang="en-US" altLang="zh-TW" sz="2400" dirty="0" smtClean="0"/>
              <a:t>Moodle</a:t>
            </a:r>
            <a:r>
              <a:rPr lang="zh-TW" altLang="en-US" sz="2400" dirty="0"/>
              <a:t>數位學習平台融入資源班國文領域對學習成效之影</a:t>
            </a:r>
            <a:r>
              <a:rPr lang="zh-TW" altLang="en-US" sz="2400" dirty="0" smtClean="0"/>
              <a:t>響。</a:t>
            </a:r>
            <a:endParaRPr lang="zh-TW" alt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530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文獻探討</a:t>
            </a:r>
            <a:r>
              <a:rPr lang="zh-TW" altLang="en-US" dirty="0" smtClean="0"/>
              <a:t>：二</a:t>
            </a:r>
            <a:endParaRPr lang="zh-TW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2544" y="5085184"/>
            <a:ext cx="8395738" cy="830997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400" dirty="0"/>
              <a:t>林佳蓉</a:t>
            </a:r>
            <a:r>
              <a:rPr lang="en-US" altLang="zh-TW" sz="2400" dirty="0"/>
              <a:t>(2015)</a:t>
            </a:r>
            <a:r>
              <a:rPr lang="zh-TW" altLang="en-US" sz="2400" dirty="0"/>
              <a:t>探討數位學習下的翻轉教室迷思與新素養的「良心品德」翻轉案例</a:t>
            </a:r>
            <a:endParaRPr lang="zh-TW" alt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7924" y="1607878"/>
            <a:ext cx="8360359" cy="830997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400" dirty="0" smtClean="0"/>
              <a:t>徐易稜</a:t>
            </a:r>
            <a:r>
              <a:rPr lang="en-US" altLang="zh-TW" sz="2400" dirty="0" smtClean="0"/>
              <a:t>(2001)</a:t>
            </a:r>
            <a:r>
              <a:rPr lang="zh-TW" altLang="en-US" sz="2400" dirty="0" smtClean="0"/>
              <a:t>多媒體呈現方式對學習者認知負荷與學習成效之影響研究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2544" y="4010306"/>
            <a:ext cx="8395738" cy="830997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400" dirty="0"/>
              <a:t>鄭麗雅</a:t>
            </a:r>
          </a:p>
          <a:p>
            <a:r>
              <a:rPr lang="en-US" altLang="zh-TW" sz="2400" dirty="0"/>
              <a:t>(2014) </a:t>
            </a:r>
            <a:r>
              <a:rPr lang="zh-TW" altLang="en-US" sz="2400" dirty="0"/>
              <a:t>資訊科技在教學上的應</a:t>
            </a:r>
            <a:r>
              <a:rPr lang="zh-TW" altLang="en-US" sz="2400" dirty="0" smtClean="0"/>
              <a:t>用</a:t>
            </a:r>
            <a:endParaRPr lang="zh-TW" alt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27923" y="2708920"/>
            <a:ext cx="8360359" cy="830997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400" dirty="0"/>
              <a:t>郭吉模</a:t>
            </a:r>
          </a:p>
          <a:p>
            <a:r>
              <a:rPr lang="en-US" altLang="zh-TW" sz="2400" dirty="0"/>
              <a:t>(</a:t>
            </a:r>
            <a:r>
              <a:rPr lang="en-US" altLang="zh-TW" sz="2400" dirty="0" smtClean="0"/>
              <a:t>2003) </a:t>
            </a:r>
            <a:r>
              <a:rPr lang="zh-TW" altLang="en-US" sz="2400" dirty="0"/>
              <a:t>現行資訊融入教學推展的問題及因應策略 </a:t>
            </a:r>
          </a:p>
        </p:txBody>
      </p:sp>
    </p:spTree>
    <p:extLst>
      <p:ext uri="{BB962C8B-B14F-4D97-AF65-F5344CB8AC3E}">
        <p14:creationId xmlns:p14="http://schemas.microsoft.com/office/powerpoint/2010/main" val="418309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文獻探</a:t>
            </a:r>
            <a:r>
              <a:rPr lang="zh-TW" altLang="en-US"/>
              <a:t>討</a:t>
            </a:r>
            <a:r>
              <a:rPr lang="zh-TW" altLang="en-US" smtClean="0"/>
              <a:t>：三</a:t>
            </a:r>
            <a:endParaRPr lang="zh-TW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30382" y="3378725"/>
            <a:ext cx="8408818" cy="461665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400" dirty="0"/>
              <a:t>汪仲彬（</a:t>
            </a:r>
            <a:r>
              <a:rPr lang="en-US" altLang="zh-TW" sz="2400" dirty="0"/>
              <a:t>2012</a:t>
            </a:r>
            <a:r>
              <a:rPr lang="zh-TW" altLang="en-US" sz="2400" dirty="0"/>
              <a:t>）。多媒體在國中國文教學運用之研究。</a:t>
            </a:r>
            <a:endParaRPr lang="zh-TW" alt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5700" y="2420887"/>
            <a:ext cx="8354772" cy="46166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400" dirty="0"/>
              <a:t>張美珍（</a:t>
            </a:r>
            <a:r>
              <a:rPr lang="en-US" altLang="zh-TW" sz="2400" dirty="0"/>
              <a:t>2007</a:t>
            </a:r>
            <a:r>
              <a:rPr lang="zh-TW" altLang="en-US" sz="2400" dirty="0"/>
              <a:t>）。資訊科技融入國中國文科教學之行動研究。</a:t>
            </a:r>
            <a:endParaRPr lang="zh-TW" alt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2732" y="5157192"/>
            <a:ext cx="8394848" cy="830997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400" dirty="0" smtClean="0"/>
              <a:t>許</a:t>
            </a:r>
            <a:r>
              <a:rPr lang="zh-TW" altLang="en-US" sz="2400" dirty="0"/>
              <a:t>力云（</a:t>
            </a:r>
            <a:r>
              <a:rPr lang="en-US" altLang="zh-TW" sz="2400" dirty="0"/>
              <a:t>2014</a:t>
            </a:r>
            <a:r>
              <a:rPr lang="zh-TW" altLang="en-US" sz="2400" dirty="0"/>
              <a:t>）。多媒體教學對國中學生閱讀態度及閱讀理解之實驗研究。</a:t>
            </a:r>
            <a:endParaRPr lang="zh-TW" alt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6958" y="1628800"/>
            <a:ext cx="8363513" cy="461665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400" dirty="0"/>
              <a:t>黃信銘</a:t>
            </a:r>
            <a:r>
              <a:rPr lang="en-US" altLang="zh-TW" sz="2400" dirty="0"/>
              <a:t>(2004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。資</a:t>
            </a:r>
            <a:r>
              <a:rPr lang="zh-TW" altLang="en-US" sz="2400" dirty="0"/>
              <a:t>訊科技融入國中國文教學新</a:t>
            </a:r>
            <a:r>
              <a:rPr lang="zh-TW" altLang="en-US" sz="2400" dirty="0" smtClean="0"/>
              <a:t>探。</a:t>
            </a:r>
            <a:endParaRPr lang="zh-TW" alt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5700" y="4270176"/>
            <a:ext cx="8354772" cy="461665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400" dirty="0"/>
              <a:t>曾昭賢</a:t>
            </a:r>
            <a:r>
              <a:rPr lang="en-US" altLang="zh-TW" sz="2400" dirty="0"/>
              <a:t>(</a:t>
            </a:r>
            <a:r>
              <a:rPr lang="en-US" altLang="zh-TW" sz="2400" dirty="0" smtClean="0"/>
              <a:t>2012</a:t>
            </a:r>
            <a:r>
              <a:rPr lang="zh-TW" altLang="en-US" sz="2400" dirty="0" smtClean="0"/>
              <a:t>）。臺</a:t>
            </a:r>
            <a:r>
              <a:rPr lang="zh-TW" altLang="en-US" sz="2400" dirty="0"/>
              <a:t>南市國中教師多媒體教學使用現況之研</a:t>
            </a:r>
            <a:r>
              <a:rPr lang="zh-TW" altLang="en-US" sz="2400" dirty="0" smtClean="0"/>
              <a:t>究。</a:t>
            </a:r>
            <a:endParaRPr lang="zh-TW" alt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97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 smtClean="0"/>
              <a:t>資料蒐集：</a:t>
            </a:r>
            <a:endParaRPr lang="zh-TW" altLang="en-US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628800"/>
            <a:ext cx="7344816" cy="206210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ea"/>
              <a:buAutoNum type="ea1ChtPeriod"/>
            </a:pPr>
            <a:r>
              <a:rPr lang="zh-TW" altLang="en-US" sz="3200" dirty="0" smtClean="0"/>
              <a:t>  資料蒐集與訪談</a:t>
            </a:r>
            <a:endParaRPr lang="en-US" altLang="zh-TW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3200" dirty="0"/>
              <a:t>學生問</a:t>
            </a:r>
            <a:r>
              <a:rPr lang="zh-TW" altLang="en-US" sz="3200" dirty="0" smtClean="0"/>
              <a:t>卷</a:t>
            </a:r>
            <a:endParaRPr lang="en-US" altLang="zh-TW" sz="3200" dirty="0" smtClean="0"/>
          </a:p>
          <a:p>
            <a:endParaRPr lang="en-US" altLang="zh-TW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3200" dirty="0"/>
              <a:t>教師訪</a:t>
            </a:r>
            <a:r>
              <a:rPr lang="zh-TW" altLang="en-US" sz="3200" dirty="0" smtClean="0"/>
              <a:t>談</a:t>
            </a:r>
            <a:endParaRPr lang="en-US" altLang="zh-TW" sz="3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43922" y="4221088"/>
            <a:ext cx="7344816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二</a:t>
            </a:r>
            <a:r>
              <a:rPr lang="en-US" altLang="zh-TW" sz="3200" dirty="0" smtClean="0"/>
              <a:t>.</a:t>
            </a:r>
            <a:r>
              <a:rPr lang="zh-TW" altLang="en-US" sz="3200" dirty="0" smtClean="0"/>
              <a:t> 資料考量</a:t>
            </a:r>
            <a:endParaRPr lang="en-US" altLang="zh-TW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3200" dirty="0" smtClean="0"/>
              <a:t>匿名</a:t>
            </a:r>
            <a:endParaRPr lang="en-US" altLang="zh-TW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3200" dirty="0"/>
              <a:t>開放</a:t>
            </a:r>
            <a:r>
              <a:rPr lang="zh-TW" altLang="en-US" sz="3200" dirty="0" smtClean="0"/>
              <a:t>與封閉式回應</a:t>
            </a:r>
            <a:endParaRPr lang="zh-TW" altLang="en-US" sz="3200" dirty="0"/>
          </a:p>
        </p:txBody>
      </p:sp>
      <p:sp>
        <p:nvSpPr>
          <p:cNvPr id="5" name="Right Arrow 4">
            <a:hlinkClick r:id="rId2" action="ppaction://hlinkfile"/>
          </p:cNvPr>
          <p:cNvSpPr/>
          <p:nvPr/>
        </p:nvSpPr>
        <p:spPr>
          <a:xfrm>
            <a:off x="4139952" y="2348880"/>
            <a:ext cx="1143744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432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990600"/>
          </a:xfrm>
        </p:spPr>
        <p:txBody>
          <a:bodyPr/>
          <a:lstStyle/>
          <a:p>
            <a:r>
              <a:rPr lang="zh-TW" altLang="en-US" dirty="0" smtClean="0"/>
              <a:t>資料分析與後續：</a:t>
            </a:r>
            <a:endParaRPr lang="zh-TW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1598600"/>
            <a:ext cx="7200800" cy="25545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資料分析與詮釋</a:t>
            </a:r>
            <a:endParaRPr lang="en-US" altLang="zh-TW" sz="3200" dirty="0" smtClean="0"/>
          </a:p>
          <a:p>
            <a:endParaRPr lang="en-US" altLang="zh-TW" sz="3200" dirty="0" smtClean="0"/>
          </a:p>
          <a:p>
            <a:r>
              <a:rPr lang="zh-TW" altLang="en-US" sz="3200" dirty="0" smtClean="0"/>
              <a:t>資料一</a:t>
            </a:r>
            <a:r>
              <a:rPr lang="zh-TW" altLang="en-US" sz="3200" dirty="0"/>
              <a:t>：</a:t>
            </a:r>
            <a:r>
              <a:rPr lang="zh-TW" altLang="en-US" sz="3200" dirty="0" smtClean="0"/>
              <a:t>問卷</a:t>
            </a:r>
            <a:r>
              <a:rPr lang="zh-TW" altLang="en-US" sz="3200" dirty="0"/>
              <a:t>（</a:t>
            </a:r>
            <a:r>
              <a:rPr lang="zh-TW" altLang="en-US" sz="3200" dirty="0" smtClean="0"/>
              <a:t>封閉式回應）</a:t>
            </a:r>
            <a:endParaRPr lang="en-US" altLang="zh-TW" sz="3200" dirty="0" smtClean="0"/>
          </a:p>
          <a:p>
            <a:r>
              <a:rPr lang="zh-TW" altLang="en-US" sz="3200" dirty="0" smtClean="0"/>
              <a:t>資料二：問卷（開放式回應）</a:t>
            </a:r>
            <a:endParaRPr lang="en-US" altLang="zh-TW" sz="3200" dirty="0" smtClean="0"/>
          </a:p>
          <a:p>
            <a:r>
              <a:rPr lang="zh-TW" altLang="en-US" sz="3200" dirty="0"/>
              <a:t>　</a:t>
            </a:r>
            <a:r>
              <a:rPr lang="zh-TW" altLang="en-US" sz="3200" dirty="0" smtClean="0"/>
              <a:t>　　　</a:t>
            </a:r>
            <a:endParaRPr lang="zh-TW" alt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4653136"/>
            <a:ext cx="7142468" cy="156966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altLang="zh-TW" sz="3200" dirty="0" smtClean="0"/>
          </a:p>
          <a:p>
            <a:r>
              <a:rPr lang="zh-TW" altLang="en-US" sz="3200" dirty="0" smtClean="0"/>
              <a:t>建</a:t>
            </a:r>
            <a:r>
              <a:rPr lang="zh-TW" altLang="en-US" sz="3200" dirty="0"/>
              <a:t>議可行之行</a:t>
            </a:r>
            <a:r>
              <a:rPr lang="zh-TW" altLang="en-US" sz="3200" dirty="0" smtClean="0"/>
              <a:t>動</a:t>
            </a:r>
            <a:endParaRPr lang="en-US" altLang="zh-TW" sz="3200" dirty="0" smtClean="0"/>
          </a:p>
          <a:p>
            <a:endParaRPr lang="en-US" altLang="zh-TW" sz="3200" dirty="0"/>
          </a:p>
        </p:txBody>
      </p:sp>
      <p:sp>
        <p:nvSpPr>
          <p:cNvPr id="6" name="Right Arrow 5">
            <a:hlinkClick r:id="rId2" action="ppaction://hlinkfile"/>
          </p:cNvPr>
          <p:cNvSpPr/>
          <p:nvPr/>
        </p:nvSpPr>
        <p:spPr>
          <a:xfrm>
            <a:off x="6084166" y="2582652"/>
            <a:ext cx="692621" cy="4885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Right Arrow 6">
            <a:hlinkClick r:id="rId3" action="ppaction://hlinkfile"/>
          </p:cNvPr>
          <p:cNvSpPr/>
          <p:nvPr/>
        </p:nvSpPr>
        <p:spPr>
          <a:xfrm>
            <a:off x="6084165" y="3204622"/>
            <a:ext cx="692621" cy="4885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Right Arrow 7">
            <a:hlinkClick r:id="rId4" action="ppaction://hlinkfile"/>
          </p:cNvPr>
          <p:cNvSpPr/>
          <p:nvPr/>
        </p:nvSpPr>
        <p:spPr>
          <a:xfrm>
            <a:off x="3836482" y="5191744"/>
            <a:ext cx="692621" cy="4885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504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27584" y="2204864"/>
            <a:ext cx="5904656" cy="990600"/>
          </a:xfrm>
        </p:spPr>
        <p:txBody>
          <a:bodyPr>
            <a:normAutofit/>
          </a:bodyPr>
          <a:lstStyle/>
          <a:p>
            <a:r>
              <a:rPr lang="zh-TW" altLang="en-US" sz="4400" b="1" dirty="0" smtClean="0"/>
              <a:t>總體心得與感想</a:t>
            </a:r>
            <a:endParaRPr lang="zh-TW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08462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69</TotalTime>
  <Words>477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教育行動研究-A組報告</vt:lpstr>
      <vt:lpstr>題目：  藉由多媒體的運用，能否幫助高職學生提升文言文的理解？</vt:lpstr>
      <vt:lpstr>研究目的及動機：</vt:lpstr>
      <vt:lpstr>文獻探討：一</vt:lpstr>
      <vt:lpstr>文獻探討：二</vt:lpstr>
      <vt:lpstr>文獻探討：三</vt:lpstr>
      <vt:lpstr>資料蒐集：</vt:lpstr>
      <vt:lpstr>資料分析與後續：</vt:lpstr>
      <vt:lpstr>總體心得與感想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Whitney</dc:creator>
  <cp:lastModifiedBy>Whitney</cp:lastModifiedBy>
  <cp:revision>13</cp:revision>
  <dcterms:created xsi:type="dcterms:W3CDTF">2016-01-06T06:04:02Z</dcterms:created>
  <dcterms:modified xsi:type="dcterms:W3CDTF">2016-01-06T07:23:26Z</dcterms:modified>
</cp:coreProperties>
</file>